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60" r:id="rId5"/>
    <p:sldId id="268" r:id="rId6"/>
    <p:sldId id="269" r:id="rId7"/>
    <p:sldId id="261" r:id="rId8"/>
    <p:sldId id="262" r:id="rId9"/>
    <p:sldId id="272" r:id="rId10"/>
    <p:sldId id="273" r:id="rId11"/>
    <p:sldId id="263" r:id="rId12"/>
    <p:sldId id="264" r:id="rId13"/>
    <p:sldId id="265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7" descr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eltext"/>
          <p:cNvSpPr txBox="1">
            <a:spLocks noGrp="1"/>
          </p:cNvSpPr>
          <p:nvPr>
            <p:ph type="title"/>
          </p:nvPr>
        </p:nvSpPr>
        <p:spPr>
          <a:xfrm>
            <a:off x="899591" y="1988840"/>
            <a:ext cx="5832649" cy="158533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5F1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Titeltext</a:t>
            </a:r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6" descr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1" descr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ebene 1…"/>
          <p:cNvSpPr txBox="1">
            <a:spLocks noGrp="1"/>
          </p:cNvSpPr>
          <p:nvPr>
            <p:ph type="body" idx="1"/>
          </p:nvPr>
        </p:nvSpPr>
        <p:spPr>
          <a:xfrm>
            <a:off x="395536" y="1124744"/>
            <a:ext cx="8402526" cy="48816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indent="114300"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342900" indent="571500"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342900" indent="1028700"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342900" indent="1485900"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xfrm>
            <a:off x="539551" y="-27384"/>
            <a:ext cx="7661197" cy="796908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549C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Titeltext</a:t>
            </a:r>
          </a:p>
        </p:txBody>
      </p:sp>
      <p:sp>
        <p:nvSpPr>
          <p:cNvPr id="3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7653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13191" y="6442948"/>
            <a:ext cx="273609" cy="2649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54075" marR="0" indent="-3968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231900" marR="0" indent="-317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689100" marR="0" indent="-317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146300" marR="0" indent="-317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5717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028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4861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9433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6"/>
          <p:cNvSpPr txBox="1">
            <a:spLocks noGrp="1"/>
          </p:cNvSpPr>
          <p:nvPr>
            <p:ph type="title"/>
          </p:nvPr>
        </p:nvSpPr>
        <p:spPr>
          <a:xfrm>
            <a:off x="531291" y="1785640"/>
            <a:ext cx="5832650" cy="1585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defTabSz="566927">
              <a:defRPr sz="3348">
                <a:solidFill>
                  <a:srgbClr val="005F1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Arbeitskreis</a:t>
            </a:r>
            <a:r>
              <a:rPr dirty="0"/>
              <a:t> der</a:t>
            </a:r>
            <a:br>
              <a:rPr dirty="0"/>
            </a:br>
            <a:r>
              <a:rPr dirty="0"/>
              <a:t>INITIATIVE</a:t>
            </a:r>
            <a:br>
              <a:rPr dirty="0"/>
            </a:br>
            <a:r>
              <a:rPr b="1" dirty="0"/>
              <a:t>PRAXIS-FUSSBALL</a:t>
            </a:r>
          </a:p>
        </p:txBody>
      </p:sp>
      <p:sp>
        <p:nvSpPr>
          <p:cNvPr id="58" name="제목 6"/>
          <p:cNvSpPr txBox="1"/>
          <p:nvPr/>
        </p:nvSpPr>
        <p:spPr>
          <a:xfrm>
            <a:off x="531291" y="2636331"/>
            <a:ext cx="5832650" cy="158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342900" lvl="1" indent="-342900">
              <a:spcBef>
                <a:spcPts val="300"/>
              </a:spcBef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Transparent - </a:t>
            </a:r>
            <a:r>
              <a:rPr dirty="0" err="1"/>
              <a:t>Kommunikativ</a:t>
            </a:r>
            <a:r>
              <a:rPr dirty="0"/>
              <a:t> - </a:t>
            </a:r>
            <a:r>
              <a:rPr dirty="0" err="1"/>
              <a:t>Praxisorientiert</a:t>
            </a:r>
            <a:endParaRPr dirty="0"/>
          </a:p>
        </p:txBody>
      </p:sp>
      <p:pic>
        <p:nvPicPr>
          <p:cNvPr id="59" name="rund.png" descr="r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19" y="2625700"/>
            <a:ext cx="2413969" cy="241396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i="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FF0000"/>
                </a:solidFill>
                <a:latin typeface="+mj-lt"/>
              </a:rPr>
              <a:t>n</a:t>
            </a: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eue Staffeleinteilung in A und B (50%) durch: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1. Auslosung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2. regionale Aspekte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3. Schlangensystem (Ergebnisse Vorsaison)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endParaRPr lang="de-DE" sz="2400" i="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unterschiedliche Staffelgrößen 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endParaRPr lang="de-DE" sz="2400" i="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Saison evtl. frühzeitig beendet, wenn terminlich keine Staffelzusammenlegung oder fortführende Wettbewerbe möglich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+mj-lt"/>
              </a:rPr>
              <a:t>4. Vorstellung </a:t>
            </a:r>
            <a:r>
              <a:rPr lang="de-DE" sz="2600" dirty="0" smtClean="0">
                <a:solidFill>
                  <a:schemeClr val="bg1"/>
                </a:solidFill>
                <a:latin typeface="+mj-lt"/>
              </a:rPr>
              <a:t>Szenario 2 	Nachteile</a:t>
            </a:r>
            <a:endParaRPr lang="de-DE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436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zenario 3 Rahmenterminkalender"/>
          <p:cNvSpPr txBox="1">
            <a:spLocks noGrp="1"/>
          </p:cNvSpPr>
          <p:nvPr>
            <p:ph type="title"/>
          </p:nvPr>
        </p:nvSpPr>
        <p:spPr>
          <a:xfrm>
            <a:off x="497000" y="65989"/>
            <a:ext cx="8571586" cy="8484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</a:rPr>
              <a:t>4. Vorstellung Szenario </a:t>
            </a:r>
            <a:r>
              <a:rPr lang="de-DE" b="1" dirty="0" smtClean="0">
                <a:solidFill>
                  <a:schemeClr val="bg1"/>
                </a:solidFill>
              </a:rPr>
              <a:t>2 </a:t>
            </a:r>
            <a:r>
              <a:rPr lang="de-DE" b="1" dirty="0">
                <a:solidFill>
                  <a:schemeClr val="bg1"/>
                </a:solidFill>
              </a:rPr>
              <a:t>	</a:t>
            </a:r>
            <a:r>
              <a:rPr lang="de-DE" b="1" dirty="0" smtClean="0"/>
              <a:t>Rahmenterminkalender</a:t>
            </a:r>
            <a:endParaRPr b="1" dirty="0"/>
          </a:p>
        </p:txBody>
      </p:sp>
      <p:pic>
        <p:nvPicPr>
          <p:cNvPr id="84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86" y="1074085"/>
            <a:ext cx="5117283" cy="5771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hmenterminkalender für alle Szenarien"/>
          <p:cNvSpPr txBox="1">
            <a:spLocks noGrp="1"/>
          </p:cNvSpPr>
          <p:nvPr>
            <p:ph type="title"/>
          </p:nvPr>
        </p:nvSpPr>
        <p:spPr>
          <a:xfrm>
            <a:off x="374451" y="99616"/>
            <a:ext cx="7661197" cy="796908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b="1" dirty="0" err="1"/>
              <a:t>Rahmenterminkalender</a:t>
            </a:r>
            <a:r>
              <a:rPr b="1" dirty="0"/>
              <a:t> für </a:t>
            </a:r>
            <a:r>
              <a:rPr b="1" dirty="0" err="1"/>
              <a:t>alle</a:t>
            </a:r>
            <a:r>
              <a:rPr b="1" dirty="0"/>
              <a:t> </a:t>
            </a:r>
            <a:r>
              <a:rPr b="1" dirty="0" err="1"/>
              <a:t>Szenarien</a:t>
            </a:r>
            <a:endParaRPr b="1" dirty="0"/>
          </a:p>
        </p:txBody>
      </p:sp>
      <p:pic>
        <p:nvPicPr>
          <p:cNvPr id="87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75" y="1073484"/>
            <a:ext cx="5064650" cy="5759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6"/>
          <p:cNvSpPr txBox="1">
            <a:spLocks noGrp="1"/>
          </p:cNvSpPr>
          <p:nvPr>
            <p:ph type="title"/>
          </p:nvPr>
        </p:nvSpPr>
        <p:spPr>
          <a:xfrm>
            <a:off x="531291" y="1785640"/>
            <a:ext cx="5832650" cy="1585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defTabSz="566927">
              <a:defRPr sz="3348">
                <a:solidFill>
                  <a:srgbClr val="005F1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Arbeitskreis</a:t>
            </a:r>
            <a:r>
              <a:rPr dirty="0"/>
              <a:t> der</a:t>
            </a:r>
            <a:br>
              <a:rPr dirty="0"/>
            </a:br>
            <a:r>
              <a:rPr dirty="0"/>
              <a:t>INITIATIVE</a:t>
            </a:r>
            <a:br>
              <a:rPr dirty="0"/>
            </a:br>
            <a:r>
              <a:rPr b="1" dirty="0"/>
              <a:t>PRAXIS-FUSSBALL</a:t>
            </a:r>
          </a:p>
        </p:txBody>
      </p:sp>
      <p:sp>
        <p:nvSpPr>
          <p:cNvPr id="58" name="제목 6"/>
          <p:cNvSpPr txBox="1"/>
          <p:nvPr/>
        </p:nvSpPr>
        <p:spPr>
          <a:xfrm>
            <a:off x="531291" y="2636331"/>
            <a:ext cx="5832650" cy="158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marL="342900" lvl="1" indent="-342900">
              <a:spcBef>
                <a:spcPts val="300"/>
              </a:spcBef>
              <a:defRPr sz="16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Transparent - Kommunikativ - Praxisorientiert</a:t>
            </a:r>
          </a:p>
        </p:txBody>
      </p:sp>
      <p:pic>
        <p:nvPicPr>
          <p:cNvPr id="59" name="rund.png" descr="r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19" y="2625700"/>
            <a:ext cx="2413969" cy="241396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059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i="0" dirty="0" smtClean="0">
                <a:latin typeface="+mj-lt"/>
              </a:rPr>
              <a:t>Tagesordnung:</a:t>
            </a:r>
          </a:p>
          <a:p>
            <a:endParaRPr lang="de-DE" sz="2400" i="0" dirty="0" smtClean="0">
              <a:latin typeface="+mj-lt"/>
            </a:endParaRP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Begrüßung durch Mathias Nagel (Moderator)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Vorstellung der Teilnehmer durch den Moderator bzw. durch einen Teilnehmer des Spielausschusses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Erläuterung der Grundlagen für unsere Szenarien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Vorstellung der entwickelten Szenarien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Diskussion der entwickelten Szenarien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Abfrage bei den Mitgliedern des Spielausschusses, welche Modelle dort besprochen wurden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Besprechung und Festlegung des weiteren Vorgehens</a:t>
            </a:r>
          </a:p>
          <a:p>
            <a:pPr>
              <a:buAutoNum type="arabicPeriod"/>
            </a:pPr>
            <a:r>
              <a:rPr lang="de-DE" sz="2400" i="0" dirty="0" smtClean="0">
                <a:latin typeface="+mj-lt"/>
              </a:rPr>
              <a:t>Sonstiges</a:t>
            </a:r>
            <a:endParaRPr lang="de-DE" sz="2400" i="0" dirty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Besprechung 6. April 2021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078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95536" y="1677971"/>
            <a:ext cx="8402526" cy="4328460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de-DE" sz="2600" i="0" dirty="0" smtClean="0">
                <a:latin typeface="+mj-lt"/>
              </a:rPr>
              <a:t>Die Spielzeit 2021/2022 wird nicht ohne Unterbrechungen durchgeführt werden können</a:t>
            </a:r>
            <a:br>
              <a:rPr lang="de-DE" sz="2600" i="0" dirty="0" smtClean="0">
                <a:latin typeface="+mj-lt"/>
              </a:rPr>
            </a:br>
            <a:endParaRPr lang="de-DE" sz="2600" i="0" dirty="0" smtClean="0">
              <a:latin typeface="+mj-lt"/>
            </a:endParaRPr>
          </a:p>
          <a:p>
            <a:pPr>
              <a:buAutoNum type="arabicPeriod"/>
            </a:pPr>
            <a:r>
              <a:rPr lang="de-DE" sz="2600" i="0" dirty="0" smtClean="0">
                <a:latin typeface="+mj-lt"/>
              </a:rPr>
              <a:t>Es muss vermieden werden, dass es eine weitere Spielzeit gibt, die nicht gewertet werden kann</a:t>
            </a:r>
            <a:br>
              <a:rPr lang="de-DE" sz="2600" i="0" dirty="0" smtClean="0">
                <a:latin typeface="+mj-lt"/>
              </a:rPr>
            </a:br>
            <a:endParaRPr lang="de-DE" sz="2600" i="0" dirty="0" smtClean="0">
              <a:latin typeface="+mj-lt"/>
            </a:endParaRPr>
          </a:p>
          <a:p>
            <a:pPr>
              <a:buAutoNum type="arabicPeriod"/>
            </a:pPr>
            <a:r>
              <a:rPr lang="de-DE" sz="2600" i="0" dirty="0" smtClean="0">
                <a:latin typeface="+mj-lt"/>
              </a:rPr>
              <a:t>Eine sportlich faire Wertung ist nur dann gegeben, wenn es in der Stafel grundsätzlich zu Hin- und Rückspielen gekommen ist</a:t>
            </a:r>
            <a:br>
              <a:rPr lang="de-DE" sz="2600" i="0" dirty="0" smtClean="0">
                <a:latin typeface="+mj-lt"/>
              </a:rPr>
            </a:br>
            <a:endParaRPr lang="de-DE" sz="2600" i="0" dirty="0" smtClean="0">
              <a:latin typeface="+mj-lt"/>
            </a:endParaRPr>
          </a:p>
          <a:p>
            <a:pPr>
              <a:buAutoNum type="arabicPeriod"/>
            </a:pPr>
            <a:r>
              <a:rPr lang="de-DE" sz="2600" i="0" dirty="0" smtClean="0">
                <a:latin typeface="+mj-lt"/>
              </a:rPr>
              <a:t>Die Grundlagen für die neue Spielzeit sind müssen vor dem Verbandstag am 4. Juni 2021 allen Vereinen bekannt sein</a:t>
            </a:r>
          </a:p>
          <a:p>
            <a:pPr>
              <a:buAutoNum type="arabicPeriod"/>
            </a:pPr>
            <a:endParaRPr lang="de-DE" i="0" dirty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1" y="-27385"/>
            <a:ext cx="8258511" cy="1073759"/>
          </a:xfrm>
        </p:spPr>
        <p:txBody>
          <a:bodyPr>
            <a:normAutofit/>
          </a:bodyPr>
          <a:lstStyle/>
          <a:p>
            <a:r>
              <a:rPr lang="de-DE" sz="2600" dirty="0" smtClean="0">
                <a:solidFill>
                  <a:schemeClr val="bg1"/>
                </a:solidFill>
                <a:latin typeface="+mj-lt"/>
              </a:rPr>
              <a:t>3. Erläuterung der Grundlagen für unsere Szenarien</a:t>
            </a:r>
            <a:endParaRPr lang="de-DE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808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eueinteilung der Staffeln in „11er&quot;-/ ,,12er&quot;-Staffeln (LL bis KKB) mit Hin-und Rückrunde bzw. ,,10er&quot;-Staffeln (OL) mit Hin-und Rückrunde &amp; anschl. ,,Meister-/ Abstiegsrunde&quot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de-DE" sz="2000" b="1" i="0" dirty="0" smtClean="0">
              <a:latin typeface="+mj-lt"/>
            </a:endParaRPr>
          </a:p>
          <a:p>
            <a:pPr marL="0" indent="0">
              <a:defRPr sz="1900" i="0"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 err="1" smtClean="0"/>
              <a:t>Neueinteilung</a:t>
            </a:r>
            <a:r>
              <a:rPr sz="2400" dirty="0" smtClean="0"/>
              <a:t> der </a:t>
            </a:r>
            <a:r>
              <a:rPr sz="2400" dirty="0" err="1" smtClean="0"/>
              <a:t>Staffeln</a:t>
            </a:r>
            <a:r>
              <a:rPr sz="2400" dirty="0" smtClean="0"/>
              <a:t> in „11er"-/ ,,12er"-Staffeln (LL </a:t>
            </a:r>
            <a:r>
              <a:rPr sz="2400" dirty="0" err="1" smtClean="0"/>
              <a:t>bis</a:t>
            </a:r>
            <a:r>
              <a:rPr sz="2400" dirty="0" smtClean="0"/>
              <a:t> KKB) </a:t>
            </a:r>
            <a:r>
              <a:rPr sz="2400" dirty="0" err="1" smtClean="0"/>
              <a:t>mit</a:t>
            </a:r>
            <a:r>
              <a:rPr sz="2400" dirty="0" smtClean="0"/>
              <a:t> </a:t>
            </a:r>
            <a:r>
              <a:rPr sz="2400" dirty="0" err="1" smtClean="0"/>
              <a:t>Hin</a:t>
            </a:r>
            <a:r>
              <a:rPr sz="2400" dirty="0" smtClean="0"/>
              <a:t>-und </a:t>
            </a:r>
            <a:r>
              <a:rPr sz="2400" dirty="0" err="1" smtClean="0"/>
              <a:t>Rückrunde</a:t>
            </a:r>
            <a:r>
              <a:rPr sz="2400" dirty="0" smtClean="0"/>
              <a:t> </a:t>
            </a:r>
            <a:r>
              <a:rPr sz="2400" dirty="0" err="1" smtClean="0"/>
              <a:t>bzw</a:t>
            </a:r>
            <a:r>
              <a:rPr sz="2400" dirty="0" smtClean="0"/>
              <a:t>. ,,10er"-Staffeln (OL) </a:t>
            </a:r>
            <a:r>
              <a:rPr sz="2400" dirty="0" err="1" smtClean="0"/>
              <a:t>mit</a:t>
            </a:r>
            <a:r>
              <a:rPr sz="2400" dirty="0" smtClean="0"/>
              <a:t> </a:t>
            </a:r>
            <a:r>
              <a:rPr sz="2400" dirty="0" err="1" smtClean="0"/>
              <a:t>Hin</a:t>
            </a:r>
            <a:r>
              <a:rPr sz="2400" dirty="0" smtClean="0"/>
              <a:t>-und </a:t>
            </a:r>
            <a:r>
              <a:rPr sz="2400" dirty="0" err="1" smtClean="0"/>
              <a:t>Rückrunde</a:t>
            </a:r>
            <a:r>
              <a:rPr sz="2400" dirty="0" smtClean="0"/>
              <a:t> &amp; </a:t>
            </a:r>
            <a:r>
              <a:rPr sz="2400" dirty="0" err="1" smtClean="0"/>
              <a:t>anschl</a:t>
            </a:r>
            <a:r>
              <a:rPr sz="2400" dirty="0" smtClean="0"/>
              <a:t>. ,,Meister-/ </a:t>
            </a:r>
            <a:r>
              <a:rPr sz="2400" dirty="0" err="1" smtClean="0"/>
              <a:t>Abstiegsrunde</a:t>
            </a:r>
            <a:r>
              <a:rPr sz="2400" dirty="0" smtClean="0"/>
              <a:t>" </a:t>
            </a:r>
          </a:p>
          <a:p>
            <a:pPr>
              <a:defRPr sz="1900" i="0">
                <a:latin typeface="+mj-lt"/>
                <a:ea typeface="+mj-ea"/>
                <a:cs typeface="+mj-cs"/>
                <a:sym typeface="Helvetica"/>
              </a:defRPr>
            </a:pPr>
            <a:endParaRPr sz="2400" dirty="0" smtClean="0"/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 smtClean="0"/>
              <a:t>1) </a:t>
            </a:r>
            <a:r>
              <a:rPr sz="2400" dirty="0" err="1" smtClean="0"/>
              <a:t>Aufsteiger</a:t>
            </a:r>
            <a:r>
              <a:rPr sz="2400" dirty="0" smtClean="0"/>
              <a:t> </a:t>
            </a:r>
            <a:r>
              <a:rPr sz="2400" dirty="0" err="1" smtClean="0"/>
              <a:t>sind</a:t>
            </a:r>
            <a:r>
              <a:rPr sz="2400" dirty="0" smtClean="0"/>
              <a:t> </a:t>
            </a:r>
            <a:r>
              <a:rPr sz="2400" dirty="0" err="1" smtClean="0"/>
              <a:t>alle</a:t>
            </a:r>
            <a:r>
              <a:rPr sz="2400" dirty="0" smtClean="0"/>
              <a:t> Meister.</a:t>
            </a:r>
            <a:r>
              <a:rPr lang="de-DE" sz="2400" dirty="0" smtClean="0"/>
              <a:t>    </a:t>
            </a:r>
            <a:r>
              <a:rPr sz="2400" dirty="0" err="1" smtClean="0"/>
              <a:t>ggf</a:t>
            </a:r>
            <a:r>
              <a:rPr sz="2400" dirty="0" smtClean="0"/>
              <a:t>. </a:t>
            </a:r>
            <a:r>
              <a:rPr sz="2400" dirty="0" err="1" smtClean="0"/>
              <a:t>Nachrücker</a:t>
            </a:r>
            <a:r>
              <a:rPr sz="2400" dirty="0" smtClean="0"/>
              <a:t>  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endParaRPr sz="2400" dirty="0" smtClean="0"/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 smtClean="0"/>
              <a:t>2) </a:t>
            </a:r>
            <a:r>
              <a:rPr sz="2400" dirty="0" err="1" smtClean="0"/>
              <a:t>Anzahl</a:t>
            </a:r>
            <a:r>
              <a:rPr sz="2400" dirty="0" smtClean="0"/>
              <a:t> der </a:t>
            </a:r>
            <a:r>
              <a:rPr sz="2400" dirty="0" err="1" smtClean="0"/>
              <a:t>Regelabsteiger</a:t>
            </a:r>
            <a:r>
              <a:rPr sz="2400" dirty="0" smtClean="0"/>
              <a:t> </a:t>
            </a:r>
            <a:r>
              <a:rPr sz="2400" dirty="0" err="1" smtClean="0"/>
              <a:t>abhängig</a:t>
            </a:r>
            <a:r>
              <a:rPr sz="2400" dirty="0" smtClean="0"/>
              <a:t> von </a:t>
            </a:r>
            <a:r>
              <a:rPr sz="2400" dirty="0" err="1" smtClean="0"/>
              <a:t>Staffelgrößen</a:t>
            </a:r>
            <a:r>
              <a:rPr sz="2400" dirty="0" smtClean="0"/>
              <a:t>.</a:t>
            </a:r>
            <a:r>
              <a:rPr lang="de-DE" sz="2400" dirty="0" smtClean="0"/>
              <a:t>       </a:t>
            </a:r>
            <a:r>
              <a:rPr sz="2400" u="none" dirty="0" err="1" smtClean="0"/>
              <a:t>ggf</a:t>
            </a:r>
            <a:r>
              <a:rPr sz="2400" u="none" dirty="0" smtClean="0"/>
              <a:t>. </a:t>
            </a:r>
            <a:r>
              <a:rPr sz="2400" u="none" dirty="0" err="1" smtClean="0"/>
              <a:t>zusätzliche</a:t>
            </a:r>
            <a:r>
              <a:rPr sz="2400" u="none" dirty="0" smtClean="0"/>
              <a:t> </a:t>
            </a:r>
            <a:r>
              <a:rPr sz="2400" u="none" dirty="0" err="1" smtClean="0"/>
              <a:t>Absteiger</a:t>
            </a:r>
            <a:r>
              <a:rPr sz="2400" u="none" dirty="0" smtClean="0"/>
              <a:t> </a:t>
            </a:r>
            <a:r>
              <a:rPr sz="2400" u="none" dirty="0" err="1" smtClean="0"/>
              <a:t>bei</a:t>
            </a:r>
            <a:r>
              <a:rPr sz="2400" u="none" dirty="0" smtClean="0"/>
              <a:t> RL-</a:t>
            </a:r>
            <a:r>
              <a:rPr sz="2400" u="none" dirty="0" err="1" smtClean="0"/>
              <a:t>Abstieg</a:t>
            </a:r>
            <a:r>
              <a:rPr sz="2400" u="none" dirty="0" smtClean="0"/>
              <a:t>(</a:t>
            </a:r>
            <a:r>
              <a:rPr sz="2400" u="none" dirty="0" err="1" smtClean="0"/>
              <a:t>en</a:t>
            </a:r>
            <a:r>
              <a:rPr sz="2400" u="none" dirty="0" smtClean="0"/>
              <a:t>) von HH-</a:t>
            </a:r>
            <a:r>
              <a:rPr sz="2400" u="none" dirty="0" err="1" smtClean="0"/>
              <a:t>Vereinen</a:t>
            </a:r>
            <a:r>
              <a:rPr sz="2400" dirty="0" smtClean="0"/>
              <a:t>. </a:t>
            </a:r>
          </a:p>
          <a:p>
            <a:pPr>
              <a:defRPr sz="1900" b="1" i="0" u="sng"/>
            </a:pPr>
            <a:endParaRPr sz="2400" dirty="0"/>
          </a:p>
        </p:txBody>
      </p:sp>
      <p:sp>
        <p:nvSpPr>
          <p:cNvPr id="73" name="Szenario 2"/>
          <p:cNvSpPr txBox="1">
            <a:spLocks noGrp="1"/>
          </p:cNvSpPr>
          <p:nvPr>
            <p:ph type="title"/>
          </p:nvPr>
        </p:nvSpPr>
        <p:spPr>
          <a:xfrm>
            <a:off x="374451" y="99616"/>
            <a:ext cx="7661197" cy="890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de-DE" b="1" dirty="0" smtClean="0"/>
              <a:t>4. Vorstellung Szenario 1 	Grundlagen</a:t>
            </a:r>
            <a:endParaRPr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i="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Hin- und Rückspiele innerhalb der Staffel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endParaRPr lang="de-DE" sz="2400" i="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00B050"/>
                </a:solidFill>
                <a:latin typeface="+mj-lt"/>
              </a:rPr>
              <a:t>w</a:t>
            </a: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eniger Termine durch Staffelverkleinerungen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endParaRPr lang="de-DE" sz="2400" i="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Meister- / Abstiegsrunden nur in der OL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endParaRPr lang="de-DE" sz="2400" i="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Optionale Anpassung bzw. Verkürzung durch Meister- / Abstiegsrunden auch von LL bis KKB</a:t>
            </a:r>
            <a:endParaRPr lang="de-DE" sz="2400" i="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1" y="-27384"/>
            <a:ext cx="7661197" cy="100777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4</a:t>
            </a:r>
            <a:r>
              <a:rPr lang="de-DE" sz="2600" dirty="0">
                <a:solidFill>
                  <a:schemeClr val="bg1"/>
                </a:solidFill>
                <a:latin typeface="+mj-lt"/>
              </a:rPr>
              <a:t>. Vorstellung </a:t>
            </a:r>
            <a:r>
              <a:rPr lang="de-DE" sz="2600" dirty="0" smtClean="0">
                <a:solidFill>
                  <a:schemeClr val="bg1"/>
                </a:solidFill>
                <a:latin typeface="+mj-lt"/>
              </a:rPr>
              <a:t>Szenario 1 	Vorteile</a:t>
            </a:r>
            <a:endParaRPr lang="de-DE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6630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i="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FF0000"/>
                </a:solidFill>
                <a:latin typeface="+mj-lt"/>
              </a:rPr>
              <a:t>u</a:t>
            </a: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nterschiedliche Modi von OL (28 Spieltage) und LL bis KKB (22 Spieltage)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endParaRPr lang="de-DE" sz="2400" i="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FF0000"/>
                </a:solidFill>
                <a:latin typeface="+mj-lt"/>
              </a:rPr>
              <a:t>o</a:t>
            </a: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hne „englische Wochen“ kaum Spielraum für die OL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endParaRPr lang="de-DE" sz="2400" i="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>
                <a:solidFill>
                  <a:srgbClr val="FF0000"/>
                </a:solidFill>
                <a:latin typeface="+mj-lt"/>
              </a:rPr>
              <a:t>n</a:t>
            </a: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eue Kriterien für Staffeleinteilungen: 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1. Auslosung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2. regionale Aspekte</a:t>
            </a:r>
            <a:br>
              <a:rPr lang="de-DE" sz="2400" i="0" dirty="0" smtClean="0">
                <a:solidFill>
                  <a:srgbClr val="FF000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FF0000"/>
                </a:solidFill>
                <a:latin typeface="+mj-lt"/>
              </a:rPr>
              <a:t>3. Schlangensystem (Ergebnisse Vorsaison)</a:t>
            </a:r>
            <a:endParaRPr lang="de-DE" sz="240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+mj-lt"/>
              </a:rPr>
              <a:t>4. Vorstellung </a:t>
            </a:r>
            <a:r>
              <a:rPr lang="de-DE" sz="2600" dirty="0" smtClean="0">
                <a:solidFill>
                  <a:schemeClr val="bg1"/>
                </a:solidFill>
                <a:latin typeface="+mj-lt"/>
              </a:rPr>
              <a:t>Szenario </a:t>
            </a:r>
            <a:r>
              <a:rPr lang="de-DE" sz="2600" dirty="0">
                <a:solidFill>
                  <a:schemeClr val="bg1"/>
                </a:solidFill>
                <a:latin typeface="+mj-lt"/>
              </a:rPr>
              <a:t>1 </a:t>
            </a:r>
            <a:r>
              <a:rPr lang="de-DE" sz="2600" dirty="0" smtClean="0">
                <a:solidFill>
                  <a:schemeClr val="bg1"/>
                </a:solidFill>
                <a:latin typeface="+mj-lt"/>
              </a:rPr>
              <a:t>	Nachteile</a:t>
            </a:r>
            <a:endParaRPr lang="de-DE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970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zenario 2 Rahmenterminkalender"/>
          <p:cNvSpPr txBox="1">
            <a:spLocks noGrp="1"/>
          </p:cNvSpPr>
          <p:nvPr>
            <p:ph type="title"/>
          </p:nvPr>
        </p:nvSpPr>
        <p:spPr>
          <a:xfrm>
            <a:off x="374451" y="99616"/>
            <a:ext cx="8401904" cy="796908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</a:rPr>
              <a:t>4. Vorstellung Szenario 1 </a:t>
            </a:r>
            <a:r>
              <a:rPr lang="de-DE" b="1" dirty="0" smtClean="0">
                <a:solidFill>
                  <a:schemeClr val="bg1"/>
                </a:solidFill>
              </a:rPr>
              <a:t>	</a:t>
            </a:r>
            <a:r>
              <a:rPr b="1" dirty="0" err="1" smtClean="0"/>
              <a:t>Rahmenterminkalender</a:t>
            </a:r>
            <a:endParaRPr b="1" dirty="0"/>
          </a:p>
        </p:txBody>
      </p:sp>
      <p:pic>
        <p:nvPicPr>
          <p:cNvPr id="77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08" y="994581"/>
            <a:ext cx="5191368" cy="5869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albierung der bisherigen Staffeln (Saison 2019/20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900" b="1" i="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>
              <a:defRPr sz="1900" i="0"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 err="1"/>
              <a:t>Halbierung</a:t>
            </a:r>
            <a:r>
              <a:rPr sz="2400" dirty="0"/>
              <a:t> der </a:t>
            </a:r>
            <a:r>
              <a:rPr sz="2400" dirty="0" err="1"/>
              <a:t>bisherigen</a:t>
            </a:r>
            <a:r>
              <a:rPr sz="2400" dirty="0"/>
              <a:t> </a:t>
            </a:r>
            <a:r>
              <a:rPr sz="2400" dirty="0" err="1"/>
              <a:t>Staffeln</a:t>
            </a:r>
            <a:r>
              <a:rPr sz="2400" dirty="0"/>
              <a:t> (Saison 2019/20) </a:t>
            </a:r>
          </a:p>
          <a:p>
            <a:pPr>
              <a:defRPr sz="1900" b="1" i="0">
                <a:latin typeface="+mj-lt"/>
                <a:ea typeface="+mj-ea"/>
                <a:cs typeface="+mj-cs"/>
                <a:sym typeface="Helvetica"/>
              </a:defRPr>
            </a:pPr>
            <a:endParaRPr lang="de-DE" sz="2400" dirty="0" smtClean="0"/>
          </a:p>
          <a:p>
            <a:pPr>
              <a:defRPr sz="1900" b="1" i="0">
                <a:latin typeface="+mj-lt"/>
                <a:ea typeface="+mj-ea"/>
                <a:cs typeface="+mj-cs"/>
                <a:sym typeface="Helvetica"/>
              </a:defRPr>
            </a:pPr>
            <a:endParaRPr sz="2400" dirty="0"/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/>
              <a:t>1) </a:t>
            </a:r>
            <a:r>
              <a:rPr sz="2400" dirty="0" err="1"/>
              <a:t>Aufsteiger</a:t>
            </a:r>
            <a:r>
              <a:rPr sz="2400" dirty="0"/>
              <a:t> </a:t>
            </a:r>
            <a:r>
              <a:rPr sz="2400" dirty="0" err="1"/>
              <a:t>durch</a:t>
            </a:r>
            <a:r>
              <a:rPr sz="2400" dirty="0"/>
              <a:t> </a:t>
            </a:r>
            <a:r>
              <a:rPr sz="2400" dirty="0" err="1"/>
              <a:t>Endspiele</a:t>
            </a:r>
            <a:r>
              <a:rPr sz="2400" dirty="0"/>
              <a:t> (</a:t>
            </a:r>
            <a:r>
              <a:rPr sz="2400" dirty="0" err="1"/>
              <a:t>Hin</a:t>
            </a:r>
            <a:r>
              <a:rPr sz="2400" dirty="0"/>
              <a:t>-/ </a:t>
            </a:r>
            <a:r>
              <a:rPr sz="2400" dirty="0" err="1"/>
              <a:t>Rückspiel</a:t>
            </a:r>
            <a:r>
              <a:rPr sz="2400" dirty="0" smtClean="0"/>
              <a:t>).</a:t>
            </a:r>
            <a:r>
              <a:rPr lang="de-DE" sz="2400" dirty="0" smtClean="0"/>
              <a:t>   </a:t>
            </a:r>
            <a:r>
              <a:rPr sz="2400" dirty="0" err="1" smtClean="0"/>
              <a:t>ggf</a:t>
            </a:r>
            <a:r>
              <a:rPr sz="2400" dirty="0"/>
              <a:t>. </a:t>
            </a:r>
            <a:r>
              <a:rPr sz="2400" dirty="0" err="1"/>
              <a:t>Nachrücker</a:t>
            </a:r>
            <a:r>
              <a:rPr sz="2400" dirty="0"/>
              <a:t> </a:t>
            </a:r>
            <a:r>
              <a:rPr sz="2400" dirty="0" smtClean="0"/>
              <a:t> </a:t>
            </a:r>
            <a:endParaRPr sz="2400" dirty="0"/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endParaRPr sz="2400" dirty="0"/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/>
              <a:t>2) </a:t>
            </a:r>
            <a:r>
              <a:rPr sz="2400" dirty="0" err="1"/>
              <a:t>Anzahl</a:t>
            </a:r>
            <a:r>
              <a:rPr sz="2400" dirty="0"/>
              <a:t> der </a:t>
            </a:r>
            <a:r>
              <a:rPr sz="2400" dirty="0" err="1"/>
              <a:t>Regelabsteiger</a:t>
            </a:r>
            <a:r>
              <a:rPr sz="2400" dirty="0"/>
              <a:t> </a:t>
            </a:r>
            <a:r>
              <a:rPr sz="2400" dirty="0" err="1"/>
              <a:t>abhängig</a:t>
            </a:r>
            <a:r>
              <a:rPr sz="2400" dirty="0"/>
              <a:t> von </a:t>
            </a:r>
            <a:r>
              <a:rPr sz="2400" dirty="0" err="1" smtClean="0"/>
              <a:t>Staffelgrößen</a:t>
            </a:r>
            <a:r>
              <a:rPr sz="2400" dirty="0" smtClean="0"/>
              <a:t>.</a:t>
            </a:r>
            <a:r>
              <a:rPr lang="de-DE" sz="2400" dirty="0" smtClean="0"/>
              <a:t>       </a:t>
            </a:r>
            <a:r>
              <a:rPr sz="2400" i="1" dirty="0" err="1" smtClean="0"/>
              <a:t>ggf</a:t>
            </a:r>
            <a:r>
              <a:rPr sz="2400" i="1" dirty="0"/>
              <a:t>. </a:t>
            </a:r>
            <a:r>
              <a:rPr sz="2400" i="1" dirty="0" err="1"/>
              <a:t>zusätzliche</a:t>
            </a:r>
            <a:r>
              <a:rPr sz="2400" i="1" dirty="0"/>
              <a:t> </a:t>
            </a:r>
            <a:r>
              <a:rPr sz="2400" i="1" dirty="0" err="1"/>
              <a:t>Absteiger</a:t>
            </a:r>
            <a:r>
              <a:rPr sz="2400" i="1" dirty="0"/>
              <a:t> </a:t>
            </a:r>
            <a:r>
              <a:rPr sz="2400" i="1" dirty="0" err="1"/>
              <a:t>bei</a:t>
            </a:r>
            <a:r>
              <a:rPr sz="2400" i="1" dirty="0"/>
              <a:t> RL-</a:t>
            </a:r>
            <a:r>
              <a:rPr sz="2400" i="1" dirty="0" err="1"/>
              <a:t>Abstieg</a:t>
            </a:r>
            <a:r>
              <a:rPr sz="2400" i="1" dirty="0"/>
              <a:t>(</a:t>
            </a:r>
            <a:r>
              <a:rPr sz="2400" i="1" dirty="0" err="1"/>
              <a:t>en</a:t>
            </a:r>
            <a:r>
              <a:rPr sz="2400" i="1" dirty="0"/>
              <a:t>) von HH-</a:t>
            </a:r>
            <a:r>
              <a:rPr sz="2400" i="1" dirty="0" err="1"/>
              <a:t>Vereinen</a:t>
            </a:r>
            <a:r>
              <a:rPr sz="2400" i="1" dirty="0"/>
              <a:t>. </a:t>
            </a:r>
            <a:r>
              <a:rPr sz="2400" dirty="0"/>
              <a:t> </a:t>
            </a:r>
          </a:p>
          <a:p>
            <a:pPr>
              <a:defRPr sz="1900" b="1" i="0" u="sng"/>
            </a:pPr>
            <a:endParaRPr sz="2400" dirty="0"/>
          </a:p>
        </p:txBody>
      </p:sp>
      <p:sp>
        <p:nvSpPr>
          <p:cNvPr id="80" name="Szenario 3"/>
          <p:cNvSpPr txBox="1">
            <a:spLocks noGrp="1"/>
          </p:cNvSpPr>
          <p:nvPr>
            <p:ph type="title"/>
          </p:nvPr>
        </p:nvSpPr>
        <p:spPr>
          <a:xfrm>
            <a:off x="374451" y="99616"/>
            <a:ext cx="7661197" cy="7969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de-DE" b="1" dirty="0" smtClean="0"/>
              <a:t>4</a:t>
            </a:r>
            <a:r>
              <a:rPr lang="de-DE" b="1" dirty="0"/>
              <a:t>. Vorstellung Szenario </a:t>
            </a:r>
            <a:r>
              <a:rPr lang="de-DE" b="1" dirty="0" smtClean="0"/>
              <a:t>2 </a:t>
            </a:r>
            <a:r>
              <a:rPr lang="de-DE" b="1" dirty="0"/>
              <a:t>	Grundlagen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i="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50% der bekannten Staffelgegner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endParaRPr lang="de-DE" sz="2400" i="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Möglichkeit der </a:t>
            </a:r>
            <a:r>
              <a:rPr lang="de-DE" sz="2400" i="0" dirty="0" err="1" smtClean="0">
                <a:solidFill>
                  <a:srgbClr val="00B050"/>
                </a:solidFill>
                <a:latin typeface="+mj-lt"/>
              </a:rPr>
              <a:t>Modusanpassung</a:t>
            </a: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 (Staffelzusammenlegung zur Halbserie)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endParaRPr lang="de-DE" sz="2400" i="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Auf- </a:t>
            </a:r>
            <a:r>
              <a:rPr lang="de-DE" sz="2400" i="0" dirty="0">
                <a:solidFill>
                  <a:srgbClr val="00B050"/>
                </a:solidFill>
                <a:latin typeface="+mj-lt"/>
              </a:rPr>
              <a:t>/</a:t>
            </a: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 Absteiger möglich durch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1. Zusammenlegung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2. Entscheidungsspiele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3. Meister- / Abstiegsrunden</a:t>
            </a:r>
            <a:br>
              <a:rPr lang="de-DE" sz="2400" i="0" dirty="0" smtClean="0">
                <a:solidFill>
                  <a:srgbClr val="00B050"/>
                </a:solidFill>
                <a:latin typeface="+mj-lt"/>
              </a:rPr>
            </a:b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4. „</a:t>
            </a:r>
            <a:r>
              <a:rPr lang="de-DE" sz="2400" i="0" dirty="0" err="1" smtClean="0">
                <a:solidFill>
                  <a:srgbClr val="00B050"/>
                </a:solidFill>
                <a:latin typeface="+mj-lt"/>
              </a:rPr>
              <a:t>Quotientenregelung</a:t>
            </a:r>
            <a:r>
              <a:rPr lang="de-DE" sz="2400" i="0" dirty="0" smtClean="0">
                <a:solidFill>
                  <a:srgbClr val="00B050"/>
                </a:solidFill>
                <a:latin typeface="+mj-lt"/>
              </a:rPr>
              <a:t>“</a:t>
            </a:r>
            <a:endParaRPr lang="de-DE" sz="2400" i="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1" y="-27384"/>
            <a:ext cx="7661197" cy="100777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4</a:t>
            </a:r>
            <a:r>
              <a:rPr lang="de-DE" sz="2600" dirty="0">
                <a:solidFill>
                  <a:schemeClr val="bg1"/>
                </a:solidFill>
                <a:latin typeface="+mj-lt"/>
              </a:rPr>
              <a:t>. Vorstellung </a:t>
            </a:r>
            <a:r>
              <a:rPr lang="de-DE" sz="2600" dirty="0" smtClean="0">
                <a:solidFill>
                  <a:schemeClr val="bg1"/>
                </a:solidFill>
                <a:latin typeface="+mj-lt"/>
              </a:rPr>
              <a:t>Szenario 2 	Vorteile</a:t>
            </a:r>
            <a:endParaRPr lang="de-DE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21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Bildschirmpräsentation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Helvetica</vt:lpstr>
      <vt:lpstr>Helvetica Neue</vt:lpstr>
      <vt:lpstr>Trebuchet MS</vt:lpstr>
      <vt:lpstr>Office 테마</vt:lpstr>
      <vt:lpstr>Arbeitskreis der INITIATIVE PRAXIS-FUSSBALL</vt:lpstr>
      <vt:lpstr>Besprechung 6. April 2021</vt:lpstr>
      <vt:lpstr>3. Erläuterung der Grundlagen für unsere Szenarien</vt:lpstr>
      <vt:lpstr>4. Vorstellung Szenario 1  Grundlagen</vt:lpstr>
      <vt:lpstr>4. Vorstellung Szenario 1  Vorteile</vt:lpstr>
      <vt:lpstr>4. Vorstellung Szenario 1  Nachteile</vt:lpstr>
      <vt:lpstr>4. Vorstellung Szenario 1  Rahmenterminkalender</vt:lpstr>
      <vt:lpstr>4. Vorstellung Szenario 2  Grundlagen</vt:lpstr>
      <vt:lpstr>4. Vorstellung Szenario 2  Vorteile</vt:lpstr>
      <vt:lpstr>4. Vorstellung Szenario 2  Nachteile</vt:lpstr>
      <vt:lpstr>4. Vorstellung Szenario 2  Rahmenterminkalender</vt:lpstr>
      <vt:lpstr>Rahmenterminkalender für alle Szenarien</vt:lpstr>
      <vt:lpstr>Arbeitskreis der INITIATIVE PRAXIS-FUSSBALL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Arbeitskreis der INITIATIVE PRAXIS-FUSSBALL</dc:title>
  <dc:creator>Meyer, Rüdiger</dc:creator>
  <cp:lastModifiedBy>Meyer, Rüdiger</cp:lastModifiedBy>
  <cp:revision>3</cp:revision>
  <dcterms:modified xsi:type="dcterms:W3CDTF">2021-04-24T08:57:11Z</dcterms:modified>
</cp:coreProperties>
</file>